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0" r:id="rId1"/>
  </p:sldMasterIdLst>
  <p:notesMasterIdLst>
    <p:notesMasterId r:id="rId10"/>
  </p:notesMasterIdLst>
  <p:sldIdLst>
    <p:sldId id="256" r:id="rId2"/>
    <p:sldId id="257" r:id="rId3"/>
    <p:sldId id="258" r:id="rId4"/>
    <p:sldId id="259" r:id="rId5"/>
    <p:sldId id="260" r:id="rId6"/>
    <p:sldId id="262" r:id="rId7"/>
    <p:sldId id="263" r:id="rId8"/>
    <p:sldId id="261" r:id="rId9"/>
  </p:sldIdLst>
  <p:sldSz cx="12192000" cy="6858000"/>
  <p:notesSz cx="6858000" cy="9144000"/>
  <p:defaultTextStyle>
    <a:lvl1pPr>
      <a:defRPr>
        <a:latin typeface="Calibri"/>
        <a:ea typeface="Calibri"/>
        <a:cs typeface="Calibri"/>
        <a:sym typeface="Calibri"/>
      </a:defRPr>
    </a:lvl1pPr>
    <a:lvl2pPr indent="457200">
      <a:defRPr>
        <a:latin typeface="Calibri"/>
        <a:ea typeface="Calibri"/>
        <a:cs typeface="Calibri"/>
        <a:sym typeface="Calibri"/>
      </a:defRPr>
    </a:lvl2pPr>
    <a:lvl3pPr indent="914400">
      <a:defRPr>
        <a:latin typeface="Calibri"/>
        <a:ea typeface="Calibri"/>
        <a:cs typeface="Calibri"/>
        <a:sym typeface="Calibri"/>
      </a:defRPr>
    </a:lvl3pPr>
    <a:lvl4pPr indent="1371600">
      <a:defRPr>
        <a:latin typeface="Calibri"/>
        <a:ea typeface="Calibri"/>
        <a:cs typeface="Calibri"/>
        <a:sym typeface="Calibri"/>
      </a:defRPr>
    </a:lvl4pPr>
    <a:lvl5pPr indent="1828800">
      <a:defRPr>
        <a:latin typeface="Calibri"/>
        <a:ea typeface="Calibri"/>
        <a:cs typeface="Calibri"/>
        <a:sym typeface="Calibri"/>
      </a:defRPr>
    </a:lvl5pPr>
    <a:lvl6pPr indent="2286000">
      <a:defRPr>
        <a:latin typeface="Calibri"/>
        <a:ea typeface="Calibri"/>
        <a:cs typeface="Calibri"/>
        <a:sym typeface="Calibri"/>
      </a:defRPr>
    </a:lvl6pPr>
    <a:lvl7pPr indent="2743200">
      <a:defRPr>
        <a:latin typeface="Calibri"/>
        <a:ea typeface="Calibri"/>
        <a:cs typeface="Calibri"/>
        <a:sym typeface="Calibri"/>
      </a:defRPr>
    </a:lvl7pPr>
    <a:lvl8pPr indent="3200400">
      <a:defRPr>
        <a:latin typeface="Calibri"/>
        <a:ea typeface="Calibri"/>
        <a:cs typeface="Calibri"/>
        <a:sym typeface="Calibri"/>
      </a:defRPr>
    </a:lvl8pPr>
    <a:lvl9pPr indent="3657600">
      <a:defRPr>
        <a:latin typeface="Calibri"/>
        <a:ea typeface="Calibri"/>
        <a:cs typeface="Calibri"/>
        <a:sym typeface="Calibri"/>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0DEEF"/>
          </a:solidFill>
        </a:fill>
      </a:tcStyle>
    </a:wholeTbl>
    <a:band2H>
      <a:tcTxStyle/>
      <a:tcStyle>
        <a:tcBdr/>
        <a:fill>
          <a:solidFill>
            <a:srgbClr val="E9EFF7"/>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5B9BD5"/>
          </a:solidFill>
        </a:fill>
      </a:tcStyle>
    </a:firstRow>
  </a:tblStyle>
  <a:tblStyle styleId="{C7B018BB-80A7-4F77-B60F-C8B233D01FF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E0E0E0"/>
          </a:solidFill>
        </a:fill>
      </a:tcStyle>
    </a:wholeTbl>
    <a:band2H>
      <a:tcTxStyle/>
      <a:tcStyle>
        <a:tcBdr/>
        <a:fill>
          <a:solidFill>
            <a:srgbClr val="F0F0F0"/>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A5A5A5"/>
          </a:solidFill>
        </a:fill>
      </a:tcStyle>
    </a:firstRow>
  </a:tblStyle>
  <a:tblStyle styleId="{EEE7283C-3CF3-47DC-8721-378D4A62B228}"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4E2CE"/>
          </a:solidFill>
        </a:fill>
      </a:tcStyle>
    </a:wholeTbl>
    <a:band2H>
      <a:tcTxStyle/>
      <a:tcStyle>
        <a:tcBdr/>
        <a:fill>
          <a:solidFill>
            <a:srgbClr val="EBF1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70AD47"/>
          </a:solidFill>
        </a:fill>
      </a:tcStyle>
    </a:firstRow>
  </a:tblStyle>
  <a:tblStyle styleId="{CF821DB8-F4EB-4A41-A1BA-3FCAFE7338EE}" styleName="">
    <a:tblBg/>
    <a:wholeTbl>
      <a:tcTxStyle b="on" i="on">
        <a:font>
          <a:latin typeface="Calibri"/>
          <a:ea typeface="Calibri"/>
          <a:cs typeface="Calibri"/>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5B9BD5"/>
          </a:solidFill>
        </a:fill>
      </a:tcStyle>
    </a:firstCol>
    <a:lastRow>
      <a:tcTxStyle b="on" i="on">
        <a:font>
          <a:latin typeface="Calibri"/>
          <a:ea typeface="Calibri"/>
          <a:cs typeface="Calibri"/>
        </a:font>
        <a:srgbClr val="000000"/>
      </a:tcTxStyle>
      <a:tcStyle>
        <a:tcBdr>
          <a:left>
            <a:ln w="12700" cap="flat">
              <a:noFill/>
              <a:miter lim="400000"/>
            </a:ln>
          </a:left>
          <a:right>
            <a:ln w="12700" cap="flat">
              <a:noFill/>
              <a:miter lim="400000"/>
            </a:ln>
          </a:right>
          <a:top>
            <a:ln w="508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000000"/>
              </a:solidFill>
              <a:prstDash val="solid"/>
              <a:bevel/>
            </a:ln>
          </a:top>
          <a:bottom>
            <a:ln w="25400" cap="flat">
              <a:solidFill>
                <a:srgbClr val="000000"/>
              </a:solidFill>
              <a:prstDash val="solid"/>
              <a:bevel/>
            </a:ln>
          </a:bottom>
          <a:insideH>
            <a:ln w="12700" cap="flat">
              <a:noFill/>
              <a:miter lim="400000"/>
            </a:ln>
          </a:insideH>
          <a:insideV>
            <a:ln w="12700" cap="flat">
              <a:noFill/>
              <a:miter lim="400000"/>
            </a:ln>
          </a:insideV>
        </a:tcBdr>
        <a:fill>
          <a:solidFill>
            <a:srgbClr val="5B9BD5"/>
          </a:solidFill>
        </a:fill>
      </a:tcStyle>
    </a:firstRow>
  </a:tblStyle>
  <a:tblStyle styleId="{33BA23B1-9221-436E-865A-0063620EA4FD}" styleName="">
    <a:tblBg/>
    <a:wholeTbl>
      <a:tcTxStyle b="on" i="on">
        <a:font>
          <a:latin typeface="Calibri"/>
          <a:ea typeface="Calibri"/>
          <a:cs typeface="Calibri"/>
        </a:font>
        <a:srgbClr val="000000"/>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CACACA"/>
          </a:solidFill>
        </a:fill>
      </a:tcStyle>
    </a:wholeTbl>
    <a:band2H>
      <a:tcTxStyle/>
      <a:tcStyle>
        <a:tcBdr/>
        <a:fill>
          <a:solidFill>
            <a:srgbClr val="E6E6E6"/>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fill>
      </a:tcStyle>
    </a:firstRow>
  </a:tblStyle>
  <a:tblStyle styleId="{2708684C-4D16-4618-839F-0558EEFCDFE6}" styleName="">
    <a:tblBg/>
    <a:wholeTb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solidFill>
            <a:srgbClr val="000000">
              <a:alpha val="20000"/>
            </a:srgbClr>
          </a:solidFill>
        </a:fill>
      </a:tcStyle>
    </a:firstCol>
    <a:la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50800" cap="flat">
              <a:solidFill>
                <a:srgbClr val="000000"/>
              </a:solidFill>
              <a:prstDash val="solid"/>
              <a:bevel/>
            </a:ln>
          </a:top>
          <a:bottom>
            <a:ln w="127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lastRow>
    <a:firstRow>
      <a:tcTxStyle b="on" i="on">
        <a:font>
          <a:latin typeface="Calibri"/>
          <a:ea typeface="Calibri"/>
          <a:cs typeface="Calibri"/>
        </a:font>
        <a:srgbClr val="000000"/>
      </a:tcTxStyle>
      <a:tcStyle>
        <a:tcBdr>
          <a:left>
            <a:ln w="12700" cap="flat">
              <a:solidFill>
                <a:srgbClr val="000000"/>
              </a:solidFill>
              <a:prstDash val="solid"/>
              <a:bevel/>
            </a:ln>
          </a:left>
          <a:right>
            <a:ln w="12700" cap="flat">
              <a:solidFill>
                <a:srgbClr val="000000"/>
              </a:solidFill>
              <a:prstDash val="solid"/>
              <a:bevel/>
            </a:ln>
          </a:right>
          <a:top>
            <a:ln w="12700" cap="flat">
              <a:solidFill>
                <a:srgbClr val="000000"/>
              </a:solidFill>
              <a:prstDash val="solid"/>
              <a:bevel/>
            </a:ln>
          </a:top>
          <a:bottom>
            <a:ln w="25400" cap="flat">
              <a:solidFill>
                <a:srgbClr val="000000"/>
              </a:solidFill>
              <a:prstDash val="solid"/>
              <a:bevel/>
            </a:ln>
          </a:bottom>
          <a:insideH>
            <a:ln w="12700" cap="flat">
              <a:solidFill>
                <a:srgbClr val="000000"/>
              </a:solidFill>
              <a:prstDash val="solid"/>
              <a:bevel/>
            </a:ln>
          </a:insideH>
          <a:insideV>
            <a:ln w="12700" cap="flat">
              <a:solidFill>
                <a:srgbClr val="000000"/>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468" y="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6" name="Shape 46"/>
          <p:cNvSpPr>
            <a:spLocks noGrp="1" noRot="1" noChangeAspect="1"/>
          </p:cNvSpPr>
          <p:nvPr>
            <p:ph type="sldImg"/>
          </p:nvPr>
        </p:nvSpPr>
        <p:spPr>
          <a:xfrm>
            <a:off x="1143000" y="685800"/>
            <a:ext cx="4572000" cy="3429000"/>
          </a:xfrm>
          <a:prstGeom prst="rect">
            <a:avLst/>
          </a:prstGeom>
        </p:spPr>
        <p:txBody>
          <a:bodyPr/>
          <a:lstStyle/>
          <a:p>
            <a:pPr lvl="0"/>
            <a:endParaRPr/>
          </a:p>
        </p:txBody>
      </p:sp>
      <p:sp>
        <p:nvSpPr>
          <p:cNvPr id="47" name="Shape 47"/>
          <p:cNvSpPr>
            <a:spLocks noGrp="1"/>
          </p:cNvSpPr>
          <p:nvPr>
            <p:ph type="body" sz="quarter" idx="1"/>
          </p:nvPr>
        </p:nvSpPr>
        <p:spPr>
          <a:xfrm>
            <a:off x="914400" y="4343400"/>
            <a:ext cx="5029200" cy="4114800"/>
          </a:xfrm>
          <a:prstGeom prst="rect">
            <a:avLst/>
          </a:prstGeom>
        </p:spPr>
        <p:txBody>
          <a:bodyPr/>
          <a:lstStyle/>
          <a:p>
            <a:pPr lvl="0"/>
            <a:endParaRPr/>
          </a:p>
        </p:txBody>
      </p:sp>
    </p:spTree>
    <p:extLst>
      <p:ext uri="{BB962C8B-B14F-4D97-AF65-F5344CB8AC3E}">
        <p14:creationId xmlns:p14="http://schemas.microsoft.com/office/powerpoint/2010/main" val="336267915"/>
      </p:ext>
    </p:extLst>
  </p:cSld>
  <p:clrMap bg1="lt1" tx1="dk1" bg2="lt2" tx2="dk2" accent1="accent1" accent2="accent2" accent3="accent3" accent4="accent4" accent5="accent5" accent6="accent6" hlink="hlink" folHlink="folHlink"/>
  <p:notesStyle>
    <a:lvl1pPr defTabSz="457200">
      <a:lnSpc>
        <a:spcPct val="125000"/>
      </a:lnSpc>
      <a:defRPr sz="2400">
        <a:latin typeface="+mn-lt"/>
        <a:ea typeface="+mn-ea"/>
        <a:cs typeface="+mn-cs"/>
        <a:sym typeface="Avenir Roman"/>
      </a:defRPr>
    </a:lvl1pPr>
    <a:lvl2pPr indent="228600" defTabSz="457200">
      <a:lnSpc>
        <a:spcPct val="125000"/>
      </a:lnSpc>
      <a:defRPr sz="2400">
        <a:latin typeface="+mn-lt"/>
        <a:ea typeface="+mn-ea"/>
        <a:cs typeface="+mn-cs"/>
        <a:sym typeface="Avenir Roman"/>
      </a:defRPr>
    </a:lvl2pPr>
    <a:lvl3pPr indent="457200" defTabSz="457200">
      <a:lnSpc>
        <a:spcPct val="125000"/>
      </a:lnSpc>
      <a:defRPr sz="2400">
        <a:latin typeface="+mn-lt"/>
        <a:ea typeface="+mn-ea"/>
        <a:cs typeface="+mn-cs"/>
        <a:sym typeface="Avenir Roman"/>
      </a:defRPr>
    </a:lvl3pPr>
    <a:lvl4pPr indent="685800" defTabSz="457200">
      <a:lnSpc>
        <a:spcPct val="125000"/>
      </a:lnSpc>
      <a:defRPr sz="2400">
        <a:latin typeface="+mn-lt"/>
        <a:ea typeface="+mn-ea"/>
        <a:cs typeface="+mn-cs"/>
        <a:sym typeface="Avenir Roman"/>
      </a:defRPr>
    </a:lvl4pPr>
    <a:lvl5pPr indent="914400" defTabSz="457200">
      <a:lnSpc>
        <a:spcPct val="125000"/>
      </a:lnSpc>
      <a:defRPr sz="2400">
        <a:latin typeface="+mn-lt"/>
        <a:ea typeface="+mn-ea"/>
        <a:cs typeface="+mn-cs"/>
        <a:sym typeface="Avenir Roman"/>
      </a:defRPr>
    </a:lvl5pPr>
    <a:lvl6pPr indent="1143000" defTabSz="457200">
      <a:lnSpc>
        <a:spcPct val="125000"/>
      </a:lnSpc>
      <a:defRPr sz="2400">
        <a:latin typeface="+mn-lt"/>
        <a:ea typeface="+mn-ea"/>
        <a:cs typeface="+mn-cs"/>
        <a:sym typeface="Avenir Roman"/>
      </a:defRPr>
    </a:lvl6pPr>
    <a:lvl7pPr indent="1371600" defTabSz="457200">
      <a:lnSpc>
        <a:spcPct val="125000"/>
      </a:lnSpc>
      <a:defRPr sz="2400">
        <a:latin typeface="+mn-lt"/>
        <a:ea typeface="+mn-ea"/>
        <a:cs typeface="+mn-cs"/>
        <a:sym typeface="Avenir Roman"/>
      </a:defRPr>
    </a:lvl7pPr>
    <a:lvl8pPr indent="1600200" defTabSz="457200">
      <a:lnSpc>
        <a:spcPct val="125000"/>
      </a:lnSpc>
      <a:defRPr sz="2400">
        <a:latin typeface="+mn-lt"/>
        <a:ea typeface="+mn-ea"/>
        <a:cs typeface="+mn-cs"/>
        <a:sym typeface="Avenir Roman"/>
      </a:defRPr>
    </a:lvl8pPr>
    <a:lvl9pPr indent="1828800" defTabSz="457200">
      <a:lnSpc>
        <a:spcPct val="125000"/>
      </a:lnSpc>
      <a:defRPr sz="2400">
        <a:latin typeface="+mn-lt"/>
        <a:ea typeface="+mn-ea"/>
        <a:cs typeface="+mn-cs"/>
        <a:sym typeface="Avenir Roman"/>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12192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C295150-4FD7-4802-B0EB-D52217513A72}" type="datetime1">
              <a:rPr lang="en-US" smtClean="0"/>
              <a:pPr/>
              <a:t>12/2/2014</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pPr lvl="0"/>
            <a:fld id="{86CB4B4D-7CA3-9044-876B-883B54F8677D}" type="slidenum">
              <a:rPr lang="en-US" smtClean="0"/>
              <a:t>‹#›</a:t>
            </a:fld>
            <a:endParaRPr lang="en-US"/>
          </a:p>
        </p:txBody>
      </p:sp>
      <p:grpSp>
        <p:nvGrpSpPr>
          <p:cNvPr id="8" name="Group 7"/>
          <p:cNvGrpSpPr/>
          <p:nvPr/>
        </p:nvGrpSpPr>
        <p:grpSpPr>
          <a:xfrm>
            <a:off x="1592135" y="2887530"/>
            <a:ext cx="9038813"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577788" y="1387737"/>
            <a:ext cx="9036424"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828800" y="3767862"/>
            <a:ext cx="85344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12/2/2014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1" name="Group 10"/>
          <p:cNvGrpSpPr/>
          <p:nvPr/>
        </p:nvGrpSpPr>
        <p:grpSpPr>
          <a:xfrm>
            <a:off x="1563446" y="1392217"/>
            <a:ext cx="9038813" cy="923330"/>
            <a:chOff x="1172584" y="1381459"/>
            <a:chExt cx="6779110" cy="923330"/>
          </a:xfrm>
        </p:grpSpPr>
        <p:sp>
          <p:nvSpPr>
            <p:cNvPr id="15" name="TextBox 14"/>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22081" y="559399"/>
            <a:ext cx="2237591"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7985" y="849855"/>
            <a:ext cx="7343889"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12/2/2014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1" name="Group 10"/>
          <p:cNvGrpSpPr/>
          <p:nvPr/>
        </p:nvGrpSpPr>
        <p:grpSpPr>
          <a:xfrm rot="5400000">
            <a:off x="6125426" y="2880824"/>
            <a:ext cx="5480154" cy="923330"/>
            <a:chOff x="1815339" y="1496875"/>
            <a:chExt cx="5480154" cy="692497"/>
          </a:xfrm>
        </p:grpSpPr>
        <p:sp>
          <p:nvSpPr>
            <p:cNvPr id="12" name="TextBox 11"/>
            <p:cNvSpPr txBox="1"/>
            <p:nvPr/>
          </p:nvSpPr>
          <p:spPr>
            <a:xfrm>
              <a:off x="4147073" y="1496875"/>
              <a:ext cx="877163" cy="692497"/>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1_Comparison">
    <p:spTree>
      <p:nvGrpSpPr>
        <p:cNvPr id="1" name=""/>
        <p:cNvGrpSpPr/>
        <p:nvPr/>
      </p:nvGrpSpPr>
      <p:grpSpPr>
        <a:xfrm>
          <a:off x="0" y="0"/>
          <a:ext cx="0" cy="0"/>
          <a:chOff x="0" y="0"/>
          <a:chExt cx="0" cy="0"/>
        </a:xfrm>
      </p:grpSpPr>
      <p:sp>
        <p:nvSpPr>
          <p:cNvPr id="22" name="Shape 22"/>
          <p:cNvSpPr>
            <a:spLocks noGrp="1"/>
          </p:cNvSpPr>
          <p:nvPr>
            <p:ph type="title"/>
          </p:nvPr>
        </p:nvSpPr>
        <p:spPr>
          <a:xfrm>
            <a:off x="839787" y="365125"/>
            <a:ext cx="10515601" cy="1325563"/>
          </a:xfrm>
          <a:prstGeom prst="rect">
            <a:avLst/>
          </a:prstGeom>
        </p:spPr>
        <p:txBody>
          <a:bodyPr/>
          <a:lstStyle/>
          <a:p>
            <a:pPr lvl="0">
              <a:defRPr sz="1800"/>
            </a:pPr>
            <a:r>
              <a:rPr sz="4400"/>
              <a:t>Click to edit Master title style</a:t>
            </a:r>
          </a:p>
        </p:txBody>
      </p:sp>
      <p:sp>
        <p:nvSpPr>
          <p:cNvPr id="23" name="Shape 23"/>
          <p:cNvSpPr>
            <a:spLocks noGrp="1"/>
          </p:cNvSpPr>
          <p:nvPr>
            <p:ph type="body" idx="1"/>
          </p:nvPr>
        </p:nvSpPr>
        <p:spPr>
          <a:xfrm>
            <a:off x="839787" y="1681163"/>
            <a:ext cx="5157789" cy="823913"/>
          </a:xfrm>
          <a:prstGeom prst="rect">
            <a:avLst/>
          </a:prstGeom>
        </p:spPr>
        <p:txBody>
          <a:bodyPr anchor="b"/>
          <a:lstStyle>
            <a:lvl1pPr marL="0" indent="0">
              <a:buSzTx/>
              <a:buFontTx/>
              <a:buNone/>
              <a:defRPr sz="2400" b="1"/>
            </a:lvl1pPr>
          </a:lstStyle>
          <a:p>
            <a:pPr lvl="0">
              <a:defRPr sz="1800" b="0"/>
            </a:pPr>
            <a:r>
              <a:rPr sz="2400" b="1"/>
              <a:t>Click to edit Master text styles</a:t>
            </a:r>
          </a:p>
        </p:txBody>
      </p:sp>
      <p:sp>
        <p:nvSpPr>
          <p:cNvPr id="24" name="Shape 24"/>
          <p:cNvSpPr>
            <a:spLocks noGrp="1"/>
          </p:cNvSpPr>
          <p:nvPr>
            <p:ph type="sldNum" sz="quarter" idx="2"/>
          </p:nvPr>
        </p:nvSpPr>
        <p:spPr>
          <a:prstGeom prst="rect">
            <a:avLst/>
          </a:prstGeom>
        </p:spPr>
        <p:txBody>
          <a:bodyPr/>
          <a:lstStyle/>
          <a:p>
            <a:pPr lvl="0"/>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C392BEB-5202-498C-89F7-BBD3BEE1B887}" type="datetime1">
              <a:rPr lang="en-US" smtClean="0"/>
              <a:pPr/>
              <a:t>12/2/2014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563446" y="1392217"/>
            <a:ext cx="9038813" cy="923330"/>
            <a:chOff x="1172584" y="1381459"/>
            <a:chExt cx="6779110" cy="923330"/>
          </a:xfrm>
        </p:grpSpPr>
        <p:sp>
          <p:nvSpPr>
            <p:cNvPr id="13" name="TextBox 12"/>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12192000" cy="6858000"/>
          </a:xfrm>
          <a:prstGeom prst="rect">
            <a:avLst/>
          </a:prstGeom>
        </p:spPr>
      </p:pic>
      <p:grpSp>
        <p:nvGrpSpPr>
          <p:cNvPr id="7" name="Group 7"/>
          <p:cNvGrpSpPr/>
          <p:nvPr/>
        </p:nvGrpSpPr>
        <p:grpSpPr>
          <a:xfrm>
            <a:off x="1563446" y="2887579"/>
            <a:ext cx="9038813" cy="923330"/>
            <a:chOff x="1172584" y="1381459"/>
            <a:chExt cx="6779110" cy="923330"/>
          </a:xfrm>
        </p:grpSpPr>
        <p:sp>
          <p:nvSpPr>
            <p:cNvPr id="9" name="TextBox 8"/>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920054" y="1204857"/>
            <a:ext cx="10339617"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932331" y="3767317"/>
            <a:ext cx="10312996"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242B6C6-10FF-4510-A888-F0B9C6A788B0}" type="datetime1">
              <a:rPr lang="en-US" smtClean="0"/>
              <a:pPr/>
              <a:t>12/2/2014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847B31-A4E1-4FCE-8661-5EC33A675437}" type="datetime1">
              <a:rPr lang="en-US" smtClean="0"/>
              <a:pPr/>
              <a:t>12/2/2014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914400"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6193535" y="2240280"/>
            <a:ext cx="5071872"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02080" y="2240280"/>
            <a:ext cx="458992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917984" y="2947595"/>
            <a:ext cx="5071872"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69741" y="2240280"/>
            <a:ext cx="4596384"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944368"/>
            <a:ext cx="50663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12/2/2014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4" name="Group 13"/>
          <p:cNvGrpSpPr/>
          <p:nvPr/>
        </p:nvGrpSpPr>
        <p:grpSpPr>
          <a:xfrm>
            <a:off x="1563446" y="1392217"/>
            <a:ext cx="9038813" cy="923330"/>
            <a:chOff x="1172584" y="1381459"/>
            <a:chExt cx="6779110" cy="923330"/>
          </a:xfrm>
        </p:grpSpPr>
        <p:sp>
          <p:nvSpPr>
            <p:cNvPr id="16" name="TextBox 15"/>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B34F3-05F7-41C1-B84E-68CE2E00C83C}" type="datetime1">
              <a:rPr lang="en-US" smtClean="0"/>
              <a:pPr/>
              <a:t>12/2/2014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pPr lvl="0"/>
            <a:fld id="{86CB4B4D-7CA3-9044-876B-883B54F8677D}" type="slidenum">
              <a:rPr lang="en-US" smtClean="0"/>
              <a:t>‹#›</a:t>
            </a:fld>
            <a:endParaRPr lang="en-US"/>
          </a:p>
        </p:txBody>
      </p:sp>
      <p:grpSp>
        <p:nvGrpSpPr>
          <p:cNvPr id="10" name="Group 9"/>
          <p:cNvGrpSpPr/>
          <p:nvPr/>
        </p:nvGrpSpPr>
        <p:grpSpPr>
          <a:xfrm>
            <a:off x="1563446" y="1392217"/>
            <a:ext cx="9038813" cy="923330"/>
            <a:chOff x="1172584" y="1381459"/>
            <a:chExt cx="6779110" cy="923330"/>
          </a:xfrm>
        </p:grpSpPr>
        <p:sp>
          <p:nvSpPr>
            <p:cNvPr id="14" name="TextBox 13"/>
            <p:cNvSpPr txBox="1"/>
            <p:nvPr/>
          </p:nvSpPr>
          <p:spPr>
            <a:xfrm>
              <a:off x="4147073" y="1381459"/>
              <a:ext cx="657872"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12/2/2014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12773" y="1678196"/>
            <a:ext cx="4563311"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922669" y="559399"/>
            <a:ext cx="5488889"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12773" y="3603813"/>
            <a:ext cx="4548967"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E57738-F4B0-48EA-9B71-E0F723F8BF6C}" type="datetime1">
              <a:rPr lang="en-US" smtClean="0"/>
              <a:pPr/>
              <a:t>12/2/2014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03642" y="4668819"/>
            <a:ext cx="10356028"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911723" y="666965"/>
            <a:ext cx="6362875"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7986" y="5324306"/>
            <a:ext cx="10341685"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600D5EF-7D26-425F-8C45-B9312ACE18BC}" type="datetime1">
              <a:rPr lang="en-US" smtClean="0"/>
              <a:pPr/>
              <a:t>12/2/2014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pPr lvl="0"/>
            <a:fld id="{86CB4B4D-7CA3-9044-876B-883B54F8677D}"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12192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7987" y="570156"/>
            <a:ext cx="10341684"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932330" y="2248348"/>
            <a:ext cx="10327340"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80504" y="6161443"/>
            <a:ext cx="2844800" cy="365125"/>
          </a:xfrm>
          <a:prstGeom prst="rect">
            <a:avLst/>
          </a:prstGeom>
        </p:spPr>
        <p:txBody>
          <a:bodyPr vert="horz" lIns="91440" tIns="45720" rIns="91440" bIns="45720" rtlCol="0" anchor="ctr"/>
          <a:lstStyle>
            <a:lvl1pPr algn="l">
              <a:defRPr sz="1200">
                <a:solidFill>
                  <a:schemeClr val="tx2"/>
                </a:solidFill>
              </a:defRPr>
            </a:lvl1pPr>
          </a:lstStyle>
          <a:p>
            <a:fld id="{F1909345-DEE0-4B07-8E32-441AC9DA095E}" type="datetime1">
              <a:rPr lang="en-US" smtClean="0"/>
              <a:pPr/>
              <a:t>12/2/2014</a:t>
            </a:fld>
            <a:endParaRPr lang="en-US" dirty="0"/>
          </a:p>
        </p:txBody>
      </p:sp>
      <p:sp>
        <p:nvSpPr>
          <p:cNvPr id="5" name="Footer Placeholder 4"/>
          <p:cNvSpPr>
            <a:spLocks noGrp="1"/>
          </p:cNvSpPr>
          <p:nvPr>
            <p:ph type="ftr" sz="quarter" idx="3"/>
          </p:nvPr>
        </p:nvSpPr>
        <p:spPr>
          <a:xfrm>
            <a:off x="4165600" y="6161443"/>
            <a:ext cx="38608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8852352" y="6161443"/>
            <a:ext cx="2844800" cy="365125"/>
          </a:xfrm>
          <a:prstGeom prst="rect">
            <a:avLst/>
          </a:prstGeom>
        </p:spPr>
        <p:txBody>
          <a:bodyPr vert="horz" lIns="91440" tIns="45720" rIns="91440" bIns="45720" rtlCol="0" anchor="ctr"/>
          <a:lstStyle>
            <a:lvl1pPr algn="r">
              <a:defRPr sz="1200">
                <a:solidFill>
                  <a:schemeClr val="tx2"/>
                </a:solidFill>
              </a:defRPr>
            </a:lvl1pPr>
          </a:lstStyle>
          <a:p>
            <a:pPr lvl="0"/>
            <a:fld id="{86CB4B4D-7CA3-9044-876B-883B54F8677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hyperlink" Target="http://www.theatlantic.com/health/archive/2010/01/haitis-coffee-will-it-come-back/34264/2/" TargetMode="External"/><Relationship Id="rId2" Type="http://schemas.openxmlformats.org/officeDocument/2006/relationships/hyperlink" Target="http://www.singingrooster.org/haitiancoffeehistory.html" TargetMode="Externa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Shape 49"/>
          <p:cNvSpPr>
            <a:spLocks noGrp="1"/>
          </p:cNvSpPr>
          <p:nvPr>
            <p:ph type="ctrTitle"/>
          </p:nvPr>
        </p:nvSpPr>
        <p:spPr>
          <a:xfrm>
            <a:off x="1358900" y="0"/>
            <a:ext cx="9144000" cy="2387600"/>
          </a:xfrm>
          <a:prstGeom prst="rect">
            <a:avLst/>
          </a:prstGeom>
        </p:spPr>
        <p:txBody>
          <a:bodyPr/>
          <a:lstStyle/>
          <a:p>
            <a:pPr lvl="0">
              <a:defRPr sz="1800"/>
            </a:pPr>
            <a:r>
              <a:rPr sz="6000" b="1">
                <a:latin typeface="Franklin Gothic Medium"/>
                <a:ea typeface="Franklin Gothic Medium"/>
                <a:cs typeface="Franklin Gothic Medium"/>
                <a:sym typeface="Franklin Gothic Medium"/>
              </a:rPr>
              <a:t>Coffee in Haiti </a:t>
            </a:r>
            <a:br>
              <a:rPr sz="6000" b="1">
                <a:latin typeface="Franklin Gothic Medium"/>
                <a:ea typeface="Franklin Gothic Medium"/>
                <a:cs typeface="Franklin Gothic Medium"/>
                <a:sym typeface="Franklin Gothic Medium"/>
              </a:rPr>
            </a:br>
            <a:endParaRPr sz="6000" b="1">
              <a:latin typeface="Franklin Gothic Medium"/>
              <a:ea typeface="Franklin Gothic Medium"/>
              <a:cs typeface="Franklin Gothic Medium"/>
              <a:sym typeface="Franklin Gothic Medium"/>
            </a:endParaRPr>
          </a:p>
        </p:txBody>
      </p:sp>
      <p:pic>
        <p:nvPicPr>
          <p:cNvPr id="50" name="image1.jpg"/>
          <p:cNvPicPr/>
          <p:nvPr/>
        </p:nvPicPr>
        <p:blipFill>
          <a:blip r:embed="rId2">
            <a:extLst/>
          </a:blip>
          <a:stretch>
            <a:fillRect/>
          </a:stretch>
        </p:blipFill>
        <p:spPr>
          <a:xfrm>
            <a:off x="944671" y="1371600"/>
            <a:ext cx="9982200" cy="4725444"/>
          </a:xfrm>
          <a:prstGeom prst="rect">
            <a:avLst/>
          </a:prstGeom>
          <a:ln w="12700">
            <a:miter lim="400000"/>
          </a:ln>
        </p:spPr>
      </p:pic>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hape 52"/>
          <p:cNvSpPr>
            <a:spLocks noGrp="1"/>
          </p:cNvSpPr>
          <p:nvPr>
            <p:ph type="title"/>
          </p:nvPr>
        </p:nvSpPr>
        <p:spPr>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a:t>Haitian Coffee History</a:t>
            </a:r>
          </a:p>
        </p:txBody>
      </p:sp>
      <p:sp>
        <p:nvSpPr>
          <p:cNvPr id="53" name="Shape 53"/>
          <p:cNvSpPr>
            <a:spLocks noGrp="1"/>
          </p:cNvSpPr>
          <p:nvPr>
            <p:ph type="body" idx="1"/>
          </p:nvPr>
        </p:nvSpPr>
        <p:spPr>
          <a:xfrm>
            <a:off x="839787" y="1503363"/>
            <a:ext cx="5157789" cy="823913"/>
          </a:xfrm>
          <a:prstGeom prst="rect">
            <a:avLst/>
          </a:prstGeom>
        </p:spPr>
        <p:txBody>
          <a:bodyPr/>
          <a:lstStyle>
            <a:lvl1pPr>
              <a:defRPr>
                <a:latin typeface="Franklin Gothic Medium"/>
                <a:ea typeface="Franklin Gothic Medium"/>
                <a:cs typeface="Franklin Gothic Medium"/>
                <a:sym typeface="Franklin Gothic Medium"/>
              </a:defRPr>
            </a:lvl1pPr>
          </a:lstStyle>
          <a:p>
            <a:pPr lvl="0">
              <a:defRPr sz="1800" b="0"/>
            </a:pPr>
            <a:r>
              <a:rPr sz="2400" b="1"/>
              <a:t>Early History </a:t>
            </a:r>
          </a:p>
        </p:txBody>
      </p:sp>
      <p:sp>
        <p:nvSpPr>
          <p:cNvPr id="54" name="Shape 54"/>
          <p:cNvSpPr/>
          <p:nvPr/>
        </p:nvSpPr>
        <p:spPr>
          <a:xfrm>
            <a:off x="839787" y="2240036"/>
            <a:ext cx="5157789" cy="39496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marL="226313" lvl="0" indent="-226313" defTabSz="905255">
              <a:lnSpc>
                <a:spcPct val="72000"/>
              </a:lnSpc>
              <a:spcBef>
                <a:spcPts val="900"/>
              </a:spcBef>
              <a:buSzPct val="100000"/>
              <a:buFont typeface="Arial"/>
              <a:buChar char="•"/>
            </a:pPr>
            <a:endParaRPr sz="2277" b="1"/>
          </a:p>
          <a:p>
            <a:pPr marL="216474" lvl="0" indent="-216474" defTabSz="905255">
              <a:lnSpc>
                <a:spcPct val="72000"/>
              </a:lnSpc>
              <a:spcBef>
                <a:spcPts val="900"/>
              </a:spcBef>
              <a:buSzPct val="100000"/>
              <a:buFont typeface="Arial"/>
              <a:buChar char="•"/>
            </a:pPr>
            <a:r>
              <a:rPr sz="2178" b="1">
                <a:latin typeface="Franklin Gothic Medium"/>
                <a:ea typeface="Franklin Gothic Medium"/>
                <a:cs typeface="Franklin Gothic Medium"/>
                <a:sym typeface="Franklin Gothic Medium"/>
              </a:rPr>
              <a:t>Gabriel de Clieu brought coffee seedlings to Martinique around 1720</a:t>
            </a:r>
            <a:endParaRPr sz="2277"/>
          </a:p>
          <a:p>
            <a:pPr marL="216474" lvl="0" indent="-216474" defTabSz="905255">
              <a:lnSpc>
                <a:spcPct val="72000"/>
              </a:lnSpc>
              <a:spcBef>
                <a:spcPts val="900"/>
              </a:spcBef>
              <a:buSzPct val="100000"/>
              <a:buFont typeface="Arial"/>
              <a:buChar char="•"/>
            </a:pPr>
            <a:r>
              <a:rPr sz="2178" b="1">
                <a:latin typeface="Franklin Gothic Medium"/>
                <a:ea typeface="Franklin Gothic Medium"/>
                <a:cs typeface="Franklin Gothic Medium"/>
                <a:sym typeface="Franklin Gothic Medium"/>
              </a:rPr>
              <a:t>Those sprouts flourished, and 50 years later there were 18,000 coffee trees enabling Jesuits to spread cultivation to Haiti, Mexico and other Caribbean Islands. </a:t>
            </a:r>
            <a:endParaRPr sz="2277"/>
          </a:p>
          <a:p>
            <a:pPr marL="216474" lvl="0" indent="-216474" defTabSz="905255">
              <a:lnSpc>
                <a:spcPct val="72000"/>
              </a:lnSpc>
              <a:spcBef>
                <a:spcPts val="900"/>
              </a:spcBef>
              <a:buSzPct val="100000"/>
              <a:buFont typeface="Arial"/>
              <a:buChar char="•"/>
            </a:pPr>
            <a:r>
              <a:rPr sz="2178" b="1">
                <a:latin typeface="Franklin Gothic Medium"/>
                <a:ea typeface="Franklin Gothic Medium"/>
                <a:cs typeface="Franklin Gothic Medium"/>
                <a:sym typeface="Franklin Gothic Medium"/>
              </a:rPr>
              <a:t>Dreadful slave conditions and brutality resulted in the first successful slave revolution in 1804. After independence, </a:t>
            </a:r>
            <a:r>
              <a:rPr sz="2178" b="1">
                <a:solidFill>
                  <a:srgbClr val="843C0B"/>
                </a:solidFill>
                <a:latin typeface="Franklin Gothic Medium"/>
                <a:ea typeface="Franklin Gothic Medium"/>
                <a:cs typeface="Franklin Gothic Medium"/>
                <a:sym typeface="Franklin Gothic Medium"/>
              </a:rPr>
              <a:t>coffee remained one of Haiti’s major export crops, peaking around 1850. </a:t>
            </a:r>
          </a:p>
        </p:txBody>
      </p:sp>
      <p:pic>
        <p:nvPicPr>
          <p:cNvPr id="55" name="image2.jpg"/>
          <p:cNvPicPr/>
          <p:nvPr/>
        </p:nvPicPr>
        <p:blipFill>
          <a:blip r:embed="rId2">
            <a:extLst/>
          </a:blip>
          <a:stretch>
            <a:fillRect/>
          </a:stretch>
        </p:blipFill>
        <p:spPr>
          <a:xfrm>
            <a:off x="7070005" y="2091531"/>
            <a:ext cx="3949627" cy="3949627"/>
          </a:xfrm>
          <a:prstGeom prst="rect">
            <a:avLst/>
          </a:prstGeom>
          <a:ln w="12700">
            <a:miter lim="400000"/>
          </a:ln>
        </p:spPr>
      </p:pic>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Shape 57"/>
          <p:cNvSpPr>
            <a:spLocks noGrp="1"/>
          </p:cNvSpPr>
          <p:nvPr>
            <p:ph type="title"/>
          </p:nvPr>
        </p:nvSpPr>
        <p:spPr>
          <a:xfrm>
            <a:off x="838200" y="365125"/>
            <a:ext cx="10515600" cy="1325563"/>
          </a:xfrm>
          <a:prstGeom prst="rect">
            <a:avLst/>
          </a:prstGeom>
        </p:spPr>
        <p:txBody>
          <a:bodyPr/>
          <a:lstStyle>
            <a:lvl1pPr algn="ctr">
              <a:defRPr sz="4000" b="1">
                <a:latin typeface="Franklin Gothic Medium"/>
                <a:ea typeface="Franklin Gothic Medium"/>
                <a:cs typeface="Franklin Gothic Medium"/>
                <a:sym typeface="Franklin Gothic Medium"/>
              </a:defRPr>
            </a:lvl1pPr>
          </a:lstStyle>
          <a:p>
            <a:pPr lvl="0">
              <a:defRPr sz="1800" b="0"/>
            </a:pPr>
            <a:r>
              <a:rPr sz="4000" b="1"/>
              <a:t>Reasons Haitian Coffee is Easily Forgotten</a:t>
            </a:r>
          </a:p>
        </p:txBody>
      </p:sp>
      <p:sp>
        <p:nvSpPr>
          <p:cNvPr id="58" name="Shape 58"/>
          <p:cNvSpPr>
            <a:spLocks noGrp="1"/>
          </p:cNvSpPr>
          <p:nvPr>
            <p:ph type="body" idx="1"/>
          </p:nvPr>
        </p:nvSpPr>
        <p:spPr>
          <a:xfrm>
            <a:off x="6172200" y="1825625"/>
            <a:ext cx="5181600" cy="4351338"/>
          </a:xfrm>
          <a:prstGeom prst="rect">
            <a:avLst/>
          </a:prstGeom>
        </p:spPr>
        <p:txBody>
          <a:bodyPr>
            <a:normAutofit lnSpcReduction="10000"/>
          </a:bodyPr>
          <a:lstStyle/>
          <a:p>
            <a:pPr marL="124097" lvl="0" indent="-124097" defTabSz="868680">
              <a:spcBef>
                <a:spcPts val="900"/>
              </a:spcBef>
              <a:defRPr sz="1800"/>
            </a:pPr>
            <a:r>
              <a:rPr sz="1520" b="1">
                <a:latin typeface="Franklin Gothic Medium"/>
                <a:ea typeface="Franklin Gothic Medium"/>
                <a:cs typeface="Franklin Gothic Medium"/>
                <a:sym typeface="Franklin Gothic Medium"/>
              </a:rPr>
              <a:t>Decades of political unrest and government corruption made farmers too afraid to come down from the mountains to sell crops</a:t>
            </a:r>
          </a:p>
          <a:p>
            <a:pPr marL="124097" lvl="0" indent="-124097" defTabSz="868680">
              <a:spcBef>
                <a:spcPts val="900"/>
              </a:spcBef>
              <a:defRPr sz="1800"/>
            </a:pPr>
            <a:r>
              <a:rPr sz="1520" b="1">
                <a:latin typeface="Franklin Gothic Medium"/>
                <a:ea typeface="Franklin Gothic Medium"/>
                <a:cs typeface="Franklin Gothic Medium"/>
                <a:sym typeface="Franklin Gothic Medium"/>
              </a:rPr>
              <a:t>Between 2000 and 2001, worldwide oversupply caused coffee prices to drop to their lowest levels in 100 years. Over time, Haitian farmers lost skills needed to grow, harvest, and process coffee, and Brazil eventually cornered the regional market, aided by modern facilities. Political instability / the brutal dictatorship of the Duvalier years, 1957-1986, brought about economic demise - including coffee exports.</a:t>
            </a:r>
          </a:p>
          <a:p>
            <a:pPr marL="124097" lvl="0" indent="-124097" defTabSz="868680">
              <a:spcBef>
                <a:spcPts val="900"/>
              </a:spcBef>
              <a:defRPr sz="1800"/>
            </a:pPr>
            <a:r>
              <a:rPr sz="1520" b="1">
                <a:latin typeface="Franklin Gothic Medium"/>
                <a:ea typeface="Franklin Gothic Medium"/>
                <a:cs typeface="Franklin Gothic Medium"/>
                <a:sym typeface="Franklin Gothic Medium"/>
              </a:rPr>
              <a:t>Political instability / the brutal dictatorship of the Duvalier years, 1957-1986, brought about economic demise - including coffee exports.</a:t>
            </a:r>
          </a:p>
          <a:p>
            <a:pPr marL="124097" lvl="0" indent="-124097" defTabSz="868680">
              <a:spcBef>
                <a:spcPts val="900"/>
              </a:spcBef>
              <a:defRPr sz="1800"/>
            </a:pPr>
            <a:r>
              <a:rPr sz="1520" b="1">
                <a:latin typeface="Franklin Gothic Medium"/>
                <a:ea typeface="Franklin Gothic Medium"/>
                <a:cs typeface="Franklin Gothic Medium"/>
                <a:sym typeface="Franklin Gothic Medium"/>
              </a:rPr>
              <a:t>Like many countries, after the collapse of the International Coffee Agreement in 1989, coffee production fell with the onset of low market prices. </a:t>
            </a:r>
          </a:p>
        </p:txBody>
      </p:sp>
      <p:pic>
        <p:nvPicPr>
          <p:cNvPr id="59" name="image3.jpg"/>
          <p:cNvPicPr/>
          <p:nvPr/>
        </p:nvPicPr>
        <p:blipFill>
          <a:blip r:embed="rId2">
            <a:extLst/>
          </a:blip>
          <a:stretch>
            <a:fillRect/>
          </a:stretch>
        </p:blipFill>
        <p:spPr>
          <a:xfrm>
            <a:off x="838200" y="1733550"/>
            <a:ext cx="4286250" cy="4286250"/>
          </a:xfrm>
          <a:prstGeom prst="rect">
            <a:avLst/>
          </a:prstGeom>
          <a:ln w="12700">
            <a:miter lim="400000"/>
          </a:ln>
        </p:spPr>
      </p:pic>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Shape 61"/>
          <p:cNvSpPr>
            <a:spLocks noGrp="1"/>
          </p:cNvSpPr>
          <p:nvPr>
            <p:ph type="title"/>
          </p:nvPr>
        </p:nvSpPr>
        <p:spPr>
          <a:xfrm>
            <a:off x="838200" y="365125"/>
            <a:ext cx="10515600" cy="1325563"/>
          </a:xfrm>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a:t>Haiti and Coffee Go Way Back</a:t>
            </a:r>
          </a:p>
        </p:txBody>
      </p:sp>
      <p:sp>
        <p:nvSpPr>
          <p:cNvPr id="62" name="Shape 62"/>
          <p:cNvSpPr>
            <a:spLocks noGrp="1"/>
          </p:cNvSpPr>
          <p:nvPr>
            <p:ph type="body" idx="1"/>
          </p:nvPr>
        </p:nvSpPr>
        <p:spPr>
          <a:xfrm>
            <a:off x="838200" y="1825625"/>
            <a:ext cx="5181600" cy="4351338"/>
          </a:xfrm>
          <a:prstGeom prst="rect">
            <a:avLst/>
          </a:prstGeom>
        </p:spPr>
        <p:txBody>
          <a:bodyPr/>
          <a:lstStyle/>
          <a:p>
            <a:pPr lvl="0">
              <a:lnSpc>
                <a:spcPct val="72000"/>
              </a:lnSpc>
              <a:defRPr sz="1800"/>
            </a:pPr>
            <a:r>
              <a:rPr sz="2300" b="1" dirty="0">
                <a:latin typeface="Franklin Gothic Medium"/>
                <a:ea typeface="Franklin Gothic Medium"/>
                <a:cs typeface="Franklin Gothic Medium"/>
                <a:sym typeface="Franklin Gothic Medium"/>
              </a:rPr>
              <a:t>Beans of the original </a:t>
            </a:r>
            <a:r>
              <a:rPr sz="2300" b="1" i="1" dirty="0" err="1">
                <a:solidFill>
                  <a:schemeClr val="accent1"/>
                </a:solidFill>
                <a:latin typeface="Franklin Gothic Medium"/>
                <a:ea typeface="Franklin Gothic Medium"/>
                <a:cs typeface="Franklin Gothic Medium"/>
                <a:sym typeface="Franklin Gothic Medium"/>
              </a:rPr>
              <a:t>arabica</a:t>
            </a:r>
            <a:r>
              <a:rPr sz="2300" b="1" i="1" dirty="0">
                <a:solidFill>
                  <a:schemeClr val="accent1"/>
                </a:solidFill>
                <a:latin typeface="Franklin Gothic Medium"/>
                <a:ea typeface="Franklin Gothic Medium"/>
                <a:cs typeface="Franklin Gothic Medium"/>
                <a:sym typeface="Franklin Gothic Medium"/>
              </a:rPr>
              <a:t> </a:t>
            </a:r>
            <a:r>
              <a:rPr sz="2300" b="1" i="1" dirty="0" err="1">
                <a:solidFill>
                  <a:schemeClr val="accent1"/>
                </a:solidFill>
                <a:latin typeface="Franklin Gothic Medium"/>
                <a:ea typeface="Franklin Gothic Medium"/>
                <a:cs typeface="Franklin Gothic Medium"/>
                <a:sym typeface="Franklin Gothic Medium"/>
              </a:rPr>
              <a:t>typica</a:t>
            </a:r>
            <a:r>
              <a:rPr sz="2300" b="1" dirty="0">
                <a:solidFill>
                  <a:schemeClr val="accent1"/>
                </a:solidFill>
                <a:latin typeface="Franklin Gothic Medium"/>
                <a:ea typeface="Franklin Gothic Medium"/>
                <a:cs typeface="Franklin Gothic Medium"/>
                <a:sym typeface="Franklin Gothic Medium"/>
              </a:rPr>
              <a:t> </a:t>
            </a:r>
            <a:r>
              <a:rPr sz="2300" b="1" dirty="0">
                <a:latin typeface="Franklin Gothic Medium"/>
                <a:ea typeface="Franklin Gothic Medium"/>
                <a:cs typeface="Franklin Gothic Medium"/>
                <a:sym typeface="Franklin Gothic Medium"/>
              </a:rPr>
              <a:t>variety, the first species of coffee to be cultivated, far superior to the other major commercial variety, </a:t>
            </a:r>
            <a:r>
              <a:rPr sz="2300" b="1" i="1" dirty="0" err="1">
                <a:solidFill>
                  <a:schemeClr val="accent1"/>
                </a:solidFill>
                <a:latin typeface="Franklin Gothic Medium"/>
                <a:ea typeface="Franklin Gothic Medium"/>
                <a:cs typeface="Franklin Gothic Medium"/>
                <a:sym typeface="Franklin Gothic Medium"/>
              </a:rPr>
              <a:t>robusta</a:t>
            </a:r>
            <a:r>
              <a:rPr sz="2300" b="1" dirty="0">
                <a:latin typeface="Franklin Gothic Medium"/>
                <a:ea typeface="Franklin Gothic Medium"/>
                <a:cs typeface="Franklin Gothic Medium"/>
                <a:sym typeface="Franklin Gothic Medium"/>
              </a:rPr>
              <a:t>.</a:t>
            </a:r>
            <a:endParaRPr sz="2300" dirty="0"/>
          </a:p>
          <a:p>
            <a:pPr lvl="0">
              <a:lnSpc>
                <a:spcPct val="72000"/>
              </a:lnSpc>
              <a:defRPr sz="1800"/>
            </a:pPr>
            <a:r>
              <a:rPr sz="2300" b="1" dirty="0">
                <a:latin typeface="Franklin Gothic Medium"/>
                <a:ea typeface="Franklin Gothic Medium"/>
                <a:cs typeface="Franklin Gothic Medium"/>
                <a:sym typeface="Franklin Gothic Medium"/>
              </a:rPr>
              <a:t>But after Haiti declared its independence in 1804, the coffee industry—like so much else on the island—declined to almost nothing. </a:t>
            </a:r>
            <a:endParaRPr sz="2300" dirty="0"/>
          </a:p>
          <a:p>
            <a:pPr lvl="0">
              <a:lnSpc>
                <a:spcPct val="72000"/>
              </a:lnSpc>
              <a:defRPr sz="1800"/>
            </a:pPr>
            <a:r>
              <a:rPr sz="2300" b="1" dirty="0">
                <a:latin typeface="Franklin Gothic Medium"/>
                <a:ea typeface="Franklin Gothic Medium"/>
                <a:cs typeface="Franklin Gothic Medium"/>
                <a:sym typeface="Franklin Gothic Medium"/>
              </a:rPr>
              <a:t>And during the U.S. embargo of the Haitian dictatorship in the mid 1990s, many farmers burned their coffee trees to make charcoal to sell in local markets</a:t>
            </a:r>
          </a:p>
        </p:txBody>
      </p:sp>
      <p:pic>
        <p:nvPicPr>
          <p:cNvPr id="63" name="image4.jpg"/>
          <p:cNvPicPr/>
          <p:nvPr/>
        </p:nvPicPr>
        <p:blipFill>
          <a:blip r:embed="rId2">
            <a:extLst/>
          </a:blip>
          <a:stretch>
            <a:fillRect/>
          </a:stretch>
        </p:blipFill>
        <p:spPr>
          <a:xfrm>
            <a:off x="6723307" y="1732861"/>
            <a:ext cx="4648201" cy="4536866"/>
          </a:xfrm>
          <a:prstGeom prst="rect">
            <a:avLst/>
          </a:prstGeom>
          <a:ln w="12700">
            <a:miter lim="400000"/>
          </a:ln>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Shape 65"/>
          <p:cNvSpPr>
            <a:spLocks noGrp="1"/>
          </p:cNvSpPr>
          <p:nvPr>
            <p:ph type="title"/>
          </p:nvPr>
        </p:nvSpPr>
        <p:spPr>
          <a:xfrm>
            <a:off x="838200" y="365125"/>
            <a:ext cx="10515600" cy="1325563"/>
          </a:xfrm>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dirty="0"/>
              <a:t>The Rise &amp; Fall of Haitian Coffee </a:t>
            </a:r>
          </a:p>
        </p:txBody>
      </p:sp>
      <p:sp>
        <p:nvSpPr>
          <p:cNvPr id="66" name="Shape 66"/>
          <p:cNvSpPr>
            <a:spLocks noGrp="1"/>
          </p:cNvSpPr>
          <p:nvPr>
            <p:ph type="body" idx="1"/>
          </p:nvPr>
        </p:nvSpPr>
        <p:spPr>
          <a:xfrm>
            <a:off x="838200" y="1825625"/>
            <a:ext cx="5181600" cy="4351338"/>
          </a:xfrm>
          <a:prstGeom prst="rect">
            <a:avLst/>
          </a:prstGeom>
        </p:spPr>
        <p:txBody>
          <a:bodyPr/>
          <a:lstStyle/>
          <a:p>
            <a:pPr lvl="0">
              <a:lnSpc>
                <a:spcPct val="72000"/>
              </a:lnSpc>
              <a:defRPr sz="1800"/>
            </a:pPr>
            <a:r>
              <a:rPr sz="2100" b="1">
                <a:latin typeface="Franklin Gothic Medium"/>
                <a:ea typeface="Franklin Gothic Medium"/>
                <a:cs typeface="Franklin Gothic Medium"/>
                <a:sym typeface="Franklin Gothic Medium"/>
              </a:rPr>
              <a:t>A promising moment was the arrival of a bean called Haitian Bleu. </a:t>
            </a:r>
            <a:endParaRPr sz="2100"/>
          </a:p>
          <a:p>
            <a:pPr lvl="0">
              <a:lnSpc>
                <a:spcPct val="72000"/>
              </a:lnSpc>
              <a:defRPr sz="1800"/>
            </a:pPr>
            <a:r>
              <a:rPr sz="2100" b="1">
                <a:latin typeface="Franklin Gothic Medium"/>
                <a:ea typeface="Franklin Gothic Medium"/>
                <a:cs typeface="Franklin Gothic Medium"/>
                <a:sym typeface="Franklin Gothic Medium"/>
              </a:rPr>
              <a:t>Developed by a cooperative of coffee farmers (the Fédération des Associations Cafétières Natives) under the guidance of USAID, Haitian Bleu was an instant success story. </a:t>
            </a:r>
            <a:endParaRPr sz="2100"/>
          </a:p>
          <a:p>
            <a:pPr lvl="0">
              <a:lnSpc>
                <a:spcPct val="72000"/>
              </a:lnSpc>
              <a:defRPr sz="1800"/>
            </a:pPr>
            <a:r>
              <a:rPr sz="2100" b="1">
                <a:latin typeface="Franklin Gothic Medium"/>
                <a:ea typeface="Franklin Gothic Medium"/>
                <a:cs typeface="Franklin Gothic Medium"/>
                <a:sym typeface="Franklin Gothic Medium"/>
              </a:rPr>
              <a:t>Modern processing made the coffee more palatable to North American consumers, and because it was fair trade certified, it enabled farmers to demand a living wage as they moved into the specialty coffee market.</a:t>
            </a:r>
            <a:endParaRPr sz="2100"/>
          </a:p>
          <a:p>
            <a:pPr lvl="0">
              <a:lnSpc>
                <a:spcPct val="72000"/>
              </a:lnSpc>
              <a:defRPr sz="1800"/>
            </a:pPr>
            <a:r>
              <a:rPr sz="2100" b="1">
                <a:latin typeface="Franklin Gothic Medium"/>
                <a:ea typeface="Franklin Gothic Medium"/>
                <a:cs typeface="Franklin Gothic Medium"/>
                <a:sym typeface="Franklin Gothic Medium"/>
              </a:rPr>
              <a:t>However this quickly ended as well, leaving Haitian coffee on the decline yet again</a:t>
            </a:r>
          </a:p>
        </p:txBody>
      </p:sp>
      <p:sp>
        <p:nvSpPr>
          <p:cNvPr id="67" name="Shape 67"/>
          <p:cNvSpPr/>
          <p:nvPr/>
        </p:nvSpPr>
        <p:spPr>
          <a:xfrm>
            <a:off x="6172200" y="1825625"/>
            <a:ext cx="5181600" cy="4351338"/>
          </a:xfrm>
          <a:prstGeom prst="rect">
            <a:avLst/>
          </a:prstGeom>
          <a:ln w="12700">
            <a:miter lim="400000"/>
          </a:ln>
          <a:extLst>
            <a:ext uri="{C572A759-6A51-4108-AA02-DFA0A04FC94B}">
              <ma14:wrappingTextBoxFlag xmlns="" xmlns:ma14="http://schemas.microsoft.com/office/mac/drawingml/2011/main" val="1"/>
            </a:ext>
          </a:extLst>
        </p:spPr>
        <p:txBody>
          <a:bodyPr lIns="0" tIns="0" rIns="0" bIns="0">
            <a:normAutofit/>
          </a:bodyPr>
          <a:lstStyle/>
          <a:p>
            <a:pPr marL="228600" lvl="0" indent="-228600">
              <a:lnSpc>
                <a:spcPct val="72000"/>
              </a:lnSpc>
              <a:spcBef>
                <a:spcPts val="1000"/>
              </a:spcBef>
              <a:buSzPct val="100000"/>
              <a:buFont typeface="Arial"/>
              <a:buChar char="•"/>
            </a:pPr>
            <a:r>
              <a:rPr sz="2100" b="1">
                <a:latin typeface="Franklin Gothic Medium"/>
                <a:ea typeface="Franklin Gothic Medium"/>
                <a:cs typeface="Franklin Gothic Medium"/>
                <a:sym typeface="Franklin Gothic Medium"/>
              </a:rPr>
              <a:t>Belief in Haiti's potential as a high-quality coffee producer runs strong among coffee professionals</a:t>
            </a:r>
            <a:endParaRPr sz="2100"/>
          </a:p>
          <a:p>
            <a:pPr marL="228600" lvl="0" indent="-228600">
              <a:lnSpc>
                <a:spcPct val="72000"/>
              </a:lnSpc>
              <a:spcBef>
                <a:spcPts val="1000"/>
              </a:spcBef>
              <a:buSzPct val="100000"/>
              <a:buFont typeface="Arial"/>
              <a:buChar char="•"/>
            </a:pPr>
            <a:r>
              <a:rPr sz="2100" b="1">
                <a:latin typeface="Franklin Gothic Medium"/>
                <a:ea typeface="Franklin Gothic Medium"/>
                <a:cs typeface="Franklin Gothic Medium"/>
                <a:sym typeface="Franklin Gothic Medium"/>
              </a:rPr>
              <a:t>If wild Haitian coffees are allowed to mature and grow, numerous taste profiles could emerge—provided that people are trained in picking, sorting, and processing.</a:t>
            </a:r>
            <a:endParaRPr sz="2100"/>
          </a:p>
          <a:p>
            <a:pPr marL="228600" lvl="0" indent="-228600">
              <a:lnSpc>
                <a:spcPct val="72000"/>
              </a:lnSpc>
              <a:spcBef>
                <a:spcPts val="1000"/>
              </a:spcBef>
              <a:buSzPct val="100000"/>
              <a:buFont typeface="Arial"/>
              <a:buChar char="•"/>
            </a:pPr>
            <a:r>
              <a:rPr sz="2100" b="1">
                <a:latin typeface="Franklin Gothic Medium"/>
                <a:ea typeface="Franklin Gothic Medium"/>
                <a:cs typeface="Franklin Gothic Medium"/>
                <a:sym typeface="Franklin Gothic Medium"/>
              </a:rPr>
              <a:t>Coffee purchasing also holds the potential to help rural areas.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8600" y="1295400"/>
            <a:ext cx="4381499" cy="1524000"/>
          </a:xfrm>
          <a:prstGeom prst="rect">
            <a:avLst/>
          </a:prstGeom>
        </p:spPr>
      </p:pic>
      <p:sp>
        <p:nvSpPr>
          <p:cNvPr id="11" name="Title 10"/>
          <p:cNvSpPr>
            <a:spLocks noGrp="1"/>
          </p:cNvSpPr>
          <p:nvPr>
            <p:ph type="title"/>
          </p:nvPr>
        </p:nvSpPr>
        <p:spPr>
          <a:xfrm>
            <a:off x="1191952" y="228600"/>
            <a:ext cx="9828213" cy="1006475"/>
          </a:xfrm>
        </p:spPr>
        <p:txBody>
          <a:bodyPr/>
          <a:lstStyle/>
          <a:p>
            <a:r>
              <a:rPr lang="en-US" dirty="0" smtClean="0"/>
              <a:t>Contacts</a:t>
            </a:r>
            <a:endParaRPr lang="en-US" dirty="0"/>
          </a:p>
        </p:txBody>
      </p:sp>
      <p:sp>
        <p:nvSpPr>
          <p:cNvPr id="13" name="TextBox 12"/>
          <p:cNvSpPr txBox="1"/>
          <p:nvPr/>
        </p:nvSpPr>
        <p:spPr>
          <a:xfrm>
            <a:off x="457200" y="2971800"/>
            <a:ext cx="3200400" cy="3693319"/>
          </a:xfrm>
          <a:prstGeom prst="rect">
            <a:avLst/>
          </a:prstGeom>
          <a:noFill/>
        </p:spPr>
        <p:txBody>
          <a:bodyPr wrap="square" rtlCol="0">
            <a:spAutoFit/>
          </a:bodyPr>
          <a:lstStyle/>
          <a:p>
            <a:r>
              <a:rPr lang="en-US" dirty="0" smtClean="0"/>
              <a:t>Joseph </a:t>
            </a:r>
            <a:r>
              <a:rPr lang="en-US" dirty="0" err="1" smtClean="0"/>
              <a:t>Stazzone</a:t>
            </a:r>
            <a:endParaRPr lang="en-US" dirty="0"/>
          </a:p>
          <a:p>
            <a:pPr marL="285750" indent="-285750">
              <a:buFont typeface="Arial" panose="020B0604020202020204" pitchFamily="34" charset="0"/>
              <a:buChar char="•"/>
            </a:pPr>
            <a:r>
              <a:rPr lang="en-US" dirty="0" smtClean="0"/>
              <a:t>Co-founder of Café Kreyol</a:t>
            </a:r>
          </a:p>
          <a:p>
            <a:pPr marL="285750" indent="-285750">
              <a:buFont typeface="Arial" panose="020B0604020202020204" pitchFamily="34" charset="0"/>
              <a:buChar char="•"/>
            </a:pPr>
            <a:r>
              <a:rPr lang="en-US" dirty="0" smtClean="0"/>
              <a:t>Emphasis on economic development through coffee industry</a:t>
            </a:r>
          </a:p>
          <a:p>
            <a:pPr marL="285750" indent="-285750">
              <a:buFont typeface="Arial" panose="020B0604020202020204" pitchFamily="34" charset="0"/>
              <a:buChar char="•"/>
            </a:pPr>
            <a:r>
              <a:rPr lang="en-US" dirty="0" smtClean="0"/>
              <a:t>Own-a-Tree Project</a:t>
            </a:r>
          </a:p>
          <a:p>
            <a:pPr marL="285750" lvl="2" indent="-285750">
              <a:buFont typeface="Arial" panose="020B0604020202020204" pitchFamily="34" charset="0"/>
              <a:buChar char="•"/>
            </a:pPr>
            <a:r>
              <a:rPr lang="en-US" dirty="0" smtClean="0"/>
              <a:t>Leaf Rust virus</a:t>
            </a:r>
          </a:p>
          <a:p>
            <a:pPr marL="285750" lvl="2" indent="-285750">
              <a:buFont typeface="Arial" panose="020B0604020202020204" pitchFamily="34" charset="0"/>
              <a:buChar char="•"/>
            </a:pPr>
            <a:r>
              <a:rPr lang="en-US" dirty="0" smtClean="0"/>
              <a:t>Donations to update equipment</a:t>
            </a:r>
          </a:p>
          <a:p>
            <a:pPr marL="285750" lvl="2" indent="-285750">
              <a:buFont typeface="Arial" panose="020B0604020202020204" pitchFamily="34" charset="0"/>
              <a:buChar char="•"/>
            </a:pPr>
            <a:r>
              <a:rPr lang="en-US" dirty="0" smtClean="0"/>
              <a:t>Training on coffee quality control, processing of coffee</a:t>
            </a:r>
          </a:p>
          <a:p>
            <a:pPr marL="285750" lvl="3" indent="-285750">
              <a:buFont typeface="Arial" panose="020B0604020202020204" pitchFamily="34" charset="0"/>
              <a:buChar char="•"/>
            </a:pPr>
            <a:endParaRPr lang="en-US" dirty="0" smtClean="0"/>
          </a:p>
          <a:p>
            <a:pPr marL="285750" indent="-285750">
              <a:buFont typeface="Arial" panose="020B0604020202020204" pitchFamily="34" charset="0"/>
              <a:buChar char="•"/>
            </a:pPr>
            <a:endParaRPr lang="en-US" dirty="0" smtClean="0"/>
          </a:p>
        </p:txBody>
      </p:sp>
      <p:sp>
        <p:nvSpPr>
          <p:cNvPr id="14" name="TextBox 13"/>
          <p:cNvSpPr txBox="1"/>
          <p:nvPr/>
        </p:nvSpPr>
        <p:spPr>
          <a:xfrm>
            <a:off x="6410195" y="2971800"/>
            <a:ext cx="4689444" cy="646331"/>
          </a:xfrm>
          <a:prstGeom prst="rect">
            <a:avLst/>
          </a:prstGeom>
          <a:noFill/>
        </p:spPr>
        <p:txBody>
          <a:bodyPr wrap="square" rtlCol="0">
            <a:spAutoFit/>
          </a:bodyPr>
          <a:lstStyle/>
          <a:p>
            <a:r>
              <a:rPr lang="en-US" dirty="0" err="1"/>
              <a:t>Bobanoit</a:t>
            </a:r>
            <a:r>
              <a:rPr lang="en-US" dirty="0"/>
              <a:t> </a:t>
            </a:r>
            <a:r>
              <a:rPr lang="en-US" dirty="0" err="1" smtClean="0"/>
              <a:t>Lucceus</a:t>
            </a:r>
            <a:endParaRPr lang="en-US" dirty="0" smtClean="0"/>
          </a:p>
          <a:p>
            <a:pPr marL="285750" indent="-285750">
              <a:buFont typeface="Arial" panose="020B0604020202020204" pitchFamily="34" charset="0"/>
              <a:buChar char="•"/>
            </a:pPr>
            <a:r>
              <a:rPr lang="en-US" dirty="0" smtClean="0"/>
              <a:t>Contact </a:t>
            </a:r>
            <a:r>
              <a:rPr lang="en-US" dirty="0" smtClean="0"/>
              <a:t>in </a:t>
            </a:r>
            <a:r>
              <a:rPr lang="en-US" dirty="0" smtClean="0"/>
              <a:t>Haiti with the local farmers</a:t>
            </a:r>
            <a:endParaRPr lang="en-US" dirty="0"/>
          </a:p>
        </p:txBody>
      </p:sp>
    </p:spTree>
    <p:extLst>
      <p:ext uri="{BB962C8B-B14F-4D97-AF65-F5344CB8AC3E}">
        <p14:creationId xmlns:p14="http://schemas.microsoft.com/office/powerpoint/2010/main" val="3068386127"/>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Objective: Sensory Test</a:t>
            </a:r>
            <a:endParaRPr lang="en-US" dirty="0"/>
          </a:p>
        </p:txBody>
      </p:sp>
      <p:sp>
        <p:nvSpPr>
          <p:cNvPr id="5" name="Text Placeholder 4"/>
          <p:cNvSpPr>
            <a:spLocks noGrp="1"/>
          </p:cNvSpPr>
          <p:nvPr>
            <p:ph type="body" idx="1"/>
          </p:nvPr>
        </p:nvSpPr>
        <p:spPr>
          <a:xfrm>
            <a:off x="3581400" y="1524000"/>
            <a:ext cx="5157789" cy="823913"/>
          </a:xfrm>
        </p:spPr>
        <p:txBody>
          <a:bodyPr/>
          <a:lstStyle/>
          <a:p>
            <a:r>
              <a:rPr lang="en-US" dirty="0" smtClean="0"/>
              <a:t>American Coffee vs Haitian Coffee</a:t>
            </a:r>
            <a:endParaRPr lang="en-US" dirty="0"/>
          </a:p>
        </p:txBody>
      </p:sp>
      <p:pic>
        <p:nvPicPr>
          <p:cNvPr id="3076" name="Picture 4" descr="http://upload.wikimedia.org/wikipedia/en/thumb/d/d3/Starbucks_Corporation_Logo_2011.svg/200px-Starbucks_Corporation_Logo_2011.svg.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2667000"/>
            <a:ext cx="2514600" cy="252717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cafekreyol.com/wp-content/uploads/2014/08/haitainhound.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8600" y="2514600"/>
            <a:ext cx="3429000" cy="34445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5574055"/>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Shape 69"/>
          <p:cNvSpPr>
            <a:spLocks noGrp="1"/>
          </p:cNvSpPr>
          <p:nvPr>
            <p:ph type="title"/>
          </p:nvPr>
        </p:nvSpPr>
        <p:spPr>
          <a:xfrm>
            <a:off x="838200" y="365125"/>
            <a:ext cx="10515600" cy="1325563"/>
          </a:xfrm>
          <a:prstGeom prst="rect">
            <a:avLst/>
          </a:prstGeom>
        </p:spPr>
        <p:txBody>
          <a:bodyPr/>
          <a:lstStyle>
            <a:lvl1pPr algn="ctr">
              <a:defRPr b="1">
                <a:latin typeface="Franklin Gothic Medium"/>
                <a:ea typeface="Franklin Gothic Medium"/>
                <a:cs typeface="Franklin Gothic Medium"/>
                <a:sym typeface="Franklin Gothic Medium"/>
              </a:defRPr>
            </a:lvl1pPr>
          </a:lstStyle>
          <a:p>
            <a:pPr lvl="0">
              <a:defRPr sz="1800" b="0"/>
            </a:pPr>
            <a:r>
              <a:rPr sz="4400" b="1"/>
              <a:t>Resources</a:t>
            </a:r>
          </a:p>
        </p:txBody>
      </p:sp>
      <p:sp>
        <p:nvSpPr>
          <p:cNvPr id="70" name="Shape 70"/>
          <p:cNvSpPr>
            <a:spLocks noGrp="1"/>
          </p:cNvSpPr>
          <p:nvPr>
            <p:ph type="body" idx="1"/>
          </p:nvPr>
        </p:nvSpPr>
        <p:spPr>
          <a:xfrm>
            <a:off x="838199" y="1825625"/>
            <a:ext cx="8848726" cy="4351338"/>
          </a:xfrm>
          <a:prstGeom prst="rect">
            <a:avLst/>
          </a:prstGeom>
        </p:spPr>
        <p:txBody>
          <a:bodyPr/>
          <a:lstStyle/>
          <a:p>
            <a:pPr lvl="0">
              <a:defRPr sz="1800"/>
            </a:pPr>
            <a:r>
              <a:rPr sz="2800" u="sng">
                <a:solidFill>
                  <a:srgbClr val="0563C1"/>
                </a:solidFill>
                <a:uFill>
                  <a:solidFill>
                    <a:srgbClr val="0563C1"/>
                  </a:solidFill>
                </a:uFill>
                <a:hlinkClick r:id="rId2"/>
              </a:rPr>
              <a:t>http://www.singingrooster.org/haitiancoffeehistory.html</a:t>
            </a:r>
            <a:endParaRPr sz="2800"/>
          </a:p>
          <a:p>
            <a:pPr lvl="0">
              <a:defRPr sz="1800"/>
            </a:pPr>
            <a:r>
              <a:rPr sz="2800" u="sng">
                <a:solidFill>
                  <a:srgbClr val="0563C1"/>
                </a:solidFill>
                <a:uFill>
                  <a:solidFill>
                    <a:srgbClr val="0563C1"/>
                  </a:solidFill>
                </a:uFill>
                <a:hlinkClick r:id="rId3"/>
              </a:rPr>
              <a:t>http://www.theatlantic.com/health/archive/2010/01/haitis-coffee-will-it-come-back/34264/2/</a:t>
            </a:r>
          </a:p>
        </p:txBody>
      </p:sp>
    </p:spTree>
  </p:cSld>
  <p:clrMapOvr>
    <a:masterClrMapping/>
  </p:clrMapOvr>
  <p:transition spd="med"/>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Default">
  <a:themeElements>
    <a:clrScheme name="Default">
      <a:dk1>
        <a:srgbClr val="000000"/>
      </a:dk1>
      <a:lt1>
        <a:srgbClr val="FFFFFF"/>
      </a:lt1>
      <a:dk2>
        <a:srgbClr val="A7A7A7"/>
      </a:dk2>
      <a:lt2>
        <a:srgbClr val="535353"/>
      </a:lt2>
      <a:accent1>
        <a:srgbClr val="5B9BD5"/>
      </a:accent1>
      <a:accent2>
        <a:srgbClr val="ED7D31"/>
      </a:accent2>
      <a:accent3>
        <a:srgbClr val="A5A5A5"/>
      </a:accent3>
      <a:accent4>
        <a:srgbClr val="FFC000"/>
      </a:accent4>
      <a:accent5>
        <a:srgbClr val="4472C4"/>
      </a:accent5>
      <a:accent6>
        <a:srgbClr val="70AD47"/>
      </a:accent6>
      <a:hlink>
        <a:srgbClr val="0000FF"/>
      </a:hlink>
      <a:folHlink>
        <a:srgbClr val="FF00FF"/>
      </a:folHlink>
    </a:clrScheme>
    <a:fontScheme name="Default">
      <a:majorFont>
        <a:latin typeface="Helvetica"/>
        <a:ea typeface="Helvetica"/>
        <a:cs typeface="Helvetica"/>
      </a:majorFont>
      <a:minorFont>
        <a:latin typeface="Avenir Roman"/>
        <a:ea typeface="Avenir Roman"/>
        <a:cs typeface="Avenir Roman"/>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rgbClr val="5B9BD5"/>
          </a:solidFill>
          <a:prstDash val="solid"/>
          <a:miter lim="800000"/>
        </a:ln>
        <a:effectLst/>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rgbClr val="5B9BD5"/>
          </a:solidFill>
          <a:prstDash val="solid"/>
          <a:miter lim="800000"/>
        </a:ln>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emplate/>
  <TotalTime>41</TotalTime>
  <Words>519</Words>
  <Application>Microsoft Office PowerPoint</Application>
  <PresentationFormat>Custom</PresentationFormat>
  <Paragraphs>39</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Hardcover</vt:lpstr>
      <vt:lpstr>Coffee in Haiti  </vt:lpstr>
      <vt:lpstr>Haitian Coffee History</vt:lpstr>
      <vt:lpstr>Reasons Haitian Coffee is Easily Forgotten</vt:lpstr>
      <vt:lpstr>Haiti and Coffee Go Way Back</vt:lpstr>
      <vt:lpstr>The Rise &amp; Fall of Haitian Coffee </vt:lpstr>
      <vt:lpstr>Contacts</vt:lpstr>
      <vt:lpstr>Objective: Sensory Test</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Coffee in Haiti</dc:title>
  <dc:creator>quigleyevan</dc:creator>
  <cp:lastModifiedBy>quigleyevan</cp:lastModifiedBy>
  <cp:revision>7</cp:revision>
  <dcterms:modified xsi:type="dcterms:W3CDTF">2014-12-02T08:01:56Z</dcterms:modified>
</cp:coreProperties>
</file>